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1"/>
  </p:notesMasterIdLst>
  <p:handoutMasterIdLst>
    <p:handoutMasterId r:id="rId12"/>
  </p:handoutMasterIdLst>
  <p:sldIdLst>
    <p:sldId id="319" r:id="rId5"/>
    <p:sldId id="318" r:id="rId6"/>
    <p:sldId id="320" r:id="rId7"/>
    <p:sldId id="328" r:id="rId8"/>
    <p:sldId id="330" r:id="rId9"/>
    <p:sldId id="331"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61"/>
    <a:srgbClr val="0000FF"/>
    <a:srgbClr val="FFE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84186" autoAdjust="0"/>
  </p:normalViewPr>
  <p:slideViewPr>
    <p:cSldViewPr>
      <p:cViewPr>
        <p:scale>
          <a:sx n="110" d="100"/>
          <a:sy n="110" d="100"/>
        </p:scale>
        <p:origin x="1716"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FDBD9EB0-3A7A-4C85-ADE6-68BEC3DC27ED}" type="datetimeFigureOut">
              <a:rPr lang="en-US" smtClean="0"/>
              <a:pPr/>
              <a:t>7/28/2017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98D477B0-2D97-404A-AA83-AFC514378B65}" type="slidenum">
              <a:rPr lang="en-US" smtClean="0"/>
              <a:pPr/>
              <a:t>‹#›</a:t>
            </a:fld>
            <a:endParaRPr lang="en-US" dirty="0"/>
          </a:p>
        </p:txBody>
      </p:sp>
    </p:spTree>
    <p:extLst>
      <p:ext uri="{BB962C8B-B14F-4D97-AF65-F5344CB8AC3E}">
        <p14:creationId xmlns:p14="http://schemas.microsoft.com/office/powerpoint/2010/main" val="41184805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a:defRPr sz="1200"/>
            </a:lvl1pPr>
          </a:lstStyle>
          <a:p>
            <a:endParaRPr lang="en-US" dirty="0"/>
          </a:p>
        </p:txBody>
      </p:sp>
      <p:sp>
        <p:nvSpPr>
          <p:cNvPr id="3" name="Date Placeholder 2"/>
          <p:cNvSpPr>
            <a:spLocks noGrp="1"/>
          </p:cNvSpPr>
          <p:nvPr>
            <p:ph type="dt" idx="1"/>
          </p:nvPr>
        </p:nvSpPr>
        <p:spPr>
          <a:xfrm>
            <a:off x="3977928" y="1"/>
            <a:ext cx="3043649" cy="464839"/>
          </a:xfrm>
          <a:prstGeom prst="rect">
            <a:avLst/>
          </a:prstGeom>
        </p:spPr>
        <p:txBody>
          <a:bodyPr vert="horz" lIns="88276" tIns="44138" rIns="88276" bIns="44138" rtlCol="0"/>
          <a:lstStyle>
            <a:lvl1pPr algn="r">
              <a:defRPr sz="1200"/>
            </a:lvl1pPr>
          </a:lstStyle>
          <a:p>
            <a:fld id="{5C76F579-B1FA-4725-9FC1-F37324A6D85A}" type="datetimeFigureOut">
              <a:rPr lang="en-US" smtClean="0"/>
              <a:pPr/>
              <a:t>7/28/2017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88276" tIns="44138" rIns="88276" bIns="44138" rtlCol="0" anchor="ctr"/>
          <a:lstStyle/>
          <a:p>
            <a:endParaRPr lang="en-US" dirty="0"/>
          </a:p>
        </p:txBody>
      </p:sp>
      <p:sp>
        <p:nvSpPr>
          <p:cNvPr id="5" name="Notes Placeholder 4"/>
          <p:cNvSpPr>
            <a:spLocks noGrp="1"/>
          </p:cNvSpPr>
          <p:nvPr>
            <p:ph type="body" sz="quarter" idx="3"/>
          </p:nvPr>
        </p:nvSpPr>
        <p:spPr>
          <a:xfrm>
            <a:off x="702616" y="4422131"/>
            <a:ext cx="5617870" cy="4188171"/>
          </a:xfrm>
          <a:prstGeom prst="rect">
            <a:avLst/>
          </a:prstGeom>
        </p:spPr>
        <p:txBody>
          <a:bodyPr vert="horz" lIns="88276" tIns="44138" rIns="88276" bIns="441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723"/>
            <a:ext cx="3043649" cy="464839"/>
          </a:xfrm>
          <a:prstGeom prst="rect">
            <a:avLst/>
          </a:prstGeom>
        </p:spPr>
        <p:txBody>
          <a:bodyPr vert="horz" lIns="88276" tIns="44138" rIns="88276" bIns="4413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lIns="88276" tIns="44138" rIns="88276" bIns="44138" rtlCol="0" anchor="b"/>
          <a:lstStyle>
            <a:lvl1pPr algn="r">
              <a:defRPr sz="1200"/>
            </a:lvl1pPr>
          </a:lstStyle>
          <a:p>
            <a:fld id="{FCB6A3CD-B40A-4824-8597-9F2342D6780F}" type="slidenum">
              <a:rPr lang="en-US" smtClean="0"/>
              <a:pPr/>
              <a:t>‹#›</a:t>
            </a:fld>
            <a:endParaRPr lang="en-US" dirty="0"/>
          </a:p>
        </p:txBody>
      </p:sp>
    </p:spTree>
    <p:extLst>
      <p:ext uri="{BB962C8B-B14F-4D97-AF65-F5344CB8AC3E}">
        <p14:creationId xmlns:p14="http://schemas.microsoft.com/office/powerpoint/2010/main" val="211760765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allowing the time to present. Wanting</a:t>
            </a:r>
            <a:r>
              <a:rPr lang="en-US" baseline="0" dirty="0" smtClean="0"/>
              <a:t> to communicate some tools and get your thoughts on current and future developments.</a:t>
            </a:r>
            <a:endParaRPr lang="en-US" dirty="0" smtClean="0"/>
          </a:p>
          <a:p>
            <a:endParaRPr lang="en-US" dirty="0" smtClean="0"/>
          </a:p>
          <a:p>
            <a:r>
              <a:rPr lang="en-US" dirty="0" smtClean="0"/>
              <a:t>Presentation</a:t>
            </a:r>
            <a:r>
              <a:rPr lang="en-US" baseline="0" dirty="0" smtClean="0"/>
              <a:t> will cover the following topics: </a:t>
            </a:r>
          </a:p>
          <a:p>
            <a:pPr marL="331036" indent="-331036">
              <a:buFont typeface="Arial" panose="020B0604020202020204" pitchFamily="34" charset="0"/>
              <a:buChar char="•"/>
            </a:pPr>
            <a:r>
              <a:rPr lang="en-US" dirty="0" smtClean="0"/>
              <a:t>Available Tools</a:t>
            </a:r>
          </a:p>
          <a:p>
            <a:pPr marL="331036" indent="-331036">
              <a:buFont typeface="Arial" panose="020B0604020202020204" pitchFamily="34" charset="0"/>
              <a:buChar char="•"/>
            </a:pPr>
            <a:r>
              <a:rPr lang="en-US" dirty="0" smtClean="0"/>
              <a:t>KYTC OIT Guiding Principles</a:t>
            </a:r>
          </a:p>
          <a:p>
            <a:pPr marL="331036" indent="-331036">
              <a:buFont typeface="Arial" panose="020B0604020202020204" pitchFamily="34" charset="0"/>
              <a:buChar char="•"/>
            </a:pPr>
            <a:r>
              <a:rPr lang="en-US" dirty="0" smtClean="0"/>
              <a:t>Overview of  TED and the KYTC Project Management System</a:t>
            </a:r>
          </a:p>
          <a:p>
            <a:pPr marL="331036" indent="-331036">
              <a:buFont typeface="Arial" panose="020B0604020202020204" pitchFamily="34" charset="0"/>
              <a:buChar char="•"/>
            </a:pPr>
            <a:r>
              <a:rPr lang="en-US" dirty="0" smtClean="0"/>
              <a:t>Current Development</a:t>
            </a:r>
          </a:p>
          <a:p>
            <a:endParaRPr lang="en-US" dirty="0" smtClean="0"/>
          </a:p>
          <a:p>
            <a:r>
              <a:rPr lang="en-US" dirty="0" smtClean="0"/>
              <a:t>Introduce</a:t>
            </a:r>
            <a:r>
              <a:rPr lang="en-US" baseline="0" dirty="0" smtClean="0"/>
              <a:t> OIT Staff that will also be speaking: Kim Wells, Kim Monroe, Steve McNabb, and Jonathan </a:t>
            </a:r>
            <a:r>
              <a:rPr lang="en-US" baseline="0" dirty="0" err="1" smtClean="0"/>
              <a:t>Cordier</a:t>
            </a:r>
            <a:endParaRPr lang="en-US" dirty="0"/>
          </a:p>
        </p:txBody>
      </p:sp>
    </p:spTree>
    <p:extLst>
      <p:ext uri="{BB962C8B-B14F-4D97-AF65-F5344CB8AC3E}">
        <p14:creationId xmlns:p14="http://schemas.microsoft.com/office/powerpoint/2010/main" val="28390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r>
              <a:rPr lang="en-US" baseline="0" dirty="0" smtClean="0"/>
              <a:t> Wells and Team.  </a:t>
            </a:r>
            <a:endParaRPr lang="en-US" dirty="0"/>
          </a:p>
        </p:txBody>
      </p:sp>
    </p:spTree>
    <p:extLst>
      <p:ext uri="{BB962C8B-B14F-4D97-AF65-F5344CB8AC3E}">
        <p14:creationId xmlns:p14="http://schemas.microsoft.com/office/powerpoint/2010/main" val="130395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Transportation Enterprise Data-warehouse contains over 50 data sets collected from unique KYTC applications. Roughly 50% of these data sets are related to the pre-construction highway project delivery process (including the AASHTO </a:t>
            </a:r>
            <a:r>
              <a:rPr lang="en-US" dirty="0" err="1"/>
              <a:t>precon</a:t>
            </a:r>
            <a:r>
              <a:rPr lang="en-US" dirty="0"/>
              <a:t> letting data). We have also organized the Construction data (Site-Manager).</a:t>
            </a:r>
          </a:p>
          <a:p>
            <a:r>
              <a:rPr lang="en-US" dirty="0"/>
              <a:t>The Enterprise Data Services Branch in OIT makes every effort to combine related databases to provide a complete and comprehensive view of each project, as well as </a:t>
            </a:r>
            <a:r>
              <a:rPr lang="en-US" b="1" dirty="0"/>
              <a:t>program</a:t>
            </a:r>
            <a:r>
              <a:rPr lang="en-US" dirty="0"/>
              <a:t> analysis capability. </a:t>
            </a:r>
            <a:r>
              <a:rPr lang="en-US" i="1" u="sng" dirty="0"/>
              <a:t>Our goal is to provide a seamless cradle to grave data view of each project.</a:t>
            </a:r>
            <a:endParaRPr lang="en-US" dirty="0"/>
          </a:p>
          <a:p>
            <a:r>
              <a:rPr lang="en-US" dirty="0"/>
              <a:t>In the past, we recognize that our application development efforts have been too limited to the needs of the requesting business area. We now are seeking out ALL stake-holders that will be affected by an application development effort.</a:t>
            </a:r>
          </a:p>
        </p:txBody>
      </p:sp>
    </p:spTree>
    <p:extLst>
      <p:ext uri="{BB962C8B-B14F-4D97-AF65-F5344CB8AC3E}">
        <p14:creationId xmlns:p14="http://schemas.microsoft.com/office/powerpoint/2010/main" val="421875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Moving forward…  </a:t>
            </a:r>
            <a:endParaRPr lang="en-US" dirty="0"/>
          </a:p>
          <a:p>
            <a:r>
              <a:rPr lang="en-US" dirty="0"/>
              <a:t>OIT is working on a new </a:t>
            </a:r>
            <a:r>
              <a:rPr lang="en-US" dirty="0" err="1"/>
              <a:t>TEDii</a:t>
            </a:r>
            <a:r>
              <a:rPr lang="en-US" dirty="0"/>
              <a:t> project that will be focused on more “real-time” data availability as well as much improved information access to all project development data, as well as all other KYTC datasets. This project is a fully funded capital project that will begin within the next few weeks. We will likely be inquiring with some of the folks in this room to help better understand your data related needs.</a:t>
            </a:r>
          </a:p>
          <a:p>
            <a:endParaRPr lang="en-US" i="1" dirty="0"/>
          </a:p>
          <a:p>
            <a:r>
              <a:rPr lang="en-US" dirty="0"/>
              <a:t>… Our highways application development efforts will be greatly unified by the development of our highways “CORE” database. We will identify and share the </a:t>
            </a:r>
            <a:r>
              <a:rPr lang="en-US" b="1" dirty="0"/>
              <a:t>“authoritative” </a:t>
            </a:r>
            <a:r>
              <a:rPr lang="en-US" dirty="0"/>
              <a:t>data source across applications. </a:t>
            </a:r>
          </a:p>
          <a:p>
            <a:r>
              <a:rPr lang="en-US" dirty="0"/>
              <a:t> </a:t>
            </a:r>
          </a:p>
          <a:p>
            <a:r>
              <a:rPr lang="en-US" dirty="0"/>
              <a:t>Data will be shared… and not re-entered. </a:t>
            </a:r>
          </a:p>
          <a:p>
            <a:endParaRPr lang="en-US" dirty="0"/>
          </a:p>
        </p:txBody>
      </p:sp>
    </p:spTree>
    <p:extLst>
      <p:ext uri="{BB962C8B-B14F-4D97-AF65-F5344CB8AC3E}">
        <p14:creationId xmlns:p14="http://schemas.microsoft.com/office/powerpoint/2010/main" val="4673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Wells and Team</a:t>
            </a:r>
            <a:endParaRPr lang="en-US" dirty="0"/>
          </a:p>
        </p:txBody>
      </p:sp>
    </p:spTree>
    <p:extLst>
      <p:ext uri="{BB962C8B-B14F-4D97-AF65-F5344CB8AC3E}">
        <p14:creationId xmlns:p14="http://schemas.microsoft.com/office/powerpoint/2010/main" val="16147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Wells</a:t>
            </a:r>
            <a:r>
              <a:rPr lang="en-US" baseline="0" dirty="0" smtClean="0"/>
              <a:t> and Team</a:t>
            </a:r>
            <a:endParaRPr lang="en-US" dirty="0"/>
          </a:p>
        </p:txBody>
      </p:sp>
    </p:spTree>
    <p:extLst>
      <p:ext uri="{BB962C8B-B14F-4D97-AF65-F5344CB8AC3E}">
        <p14:creationId xmlns:p14="http://schemas.microsoft.com/office/powerpoint/2010/main" val="1023057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477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5FD02D7-A4A5-472D-A7C2-8B1AAF0525C0}" type="datetime1">
              <a:rPr lang="en-US" smtClean="0"/>
              <a:t>7/28/2017</a:t>
            </a:fld>
            <a:endParaRPr lang="en-US" dirty="0"/>
          </a:p>
        </p:txBody>
      </p:sp>
      <p:sp>
        <p:nvSpPr>
          <p:cNvPr id="5" name="Footer Placeholder 4"/>
          <p:cNvSpPr>
            <a:spLocks noGrp="1"/>
          </p:cNvSpPr>
          <p:nvPr>
            <p:ph type="ftr" sz="quarter" idx="11"/>
          </p:nvPr>
        </p:nvSpPr>
        <p:spPr>
          <a:xfrm>
            <a:off x="5791200" y="6476999"/>
            <a:ext cx="3345766" cy="274320"/>
          </a:xfrm>
        </p:spPr>
        <p:txBody>
          <a:bodyPr/>
          <a:lstStyle>
            <a:lvl1pPr algn="r">
              <a:defRPr/>
            </a:lvl1pPr>
          </a:lstStyle>
          <a:p>
            <a:r>
              <a:rPr lang="en-US" dirty="0" smtClean="0"/>
              <a:t>of 20</a:t>
            </a:r>
            <a:endParaRPr lang="en-US" dirty="0"/>
          </a:p>
        </p:txBody>
      </p:sp>
      <p:sp>
        <p:nvSpPr>
          <p:cNvPr id="6" name="Slide Number Placeholder 5"/>
          <p:cNvSpPr>
            <a:spLocks noGrp="1"/>
          </p:cNvSpPr>
          <p:nvPr>
            <p:ph type="sldNum" sz="quarter" idx="12"/>
          </p:nvPr>
        </p:nvSpPr>
        <p:spPr>
          <a:xfrm>
            <a:off x="4114800" y="6514514"/>
            <a:ext cx="733864" cy="274320"/>
          </a:xfrm>
        </p:spPr>
        <p:txBody>
          <a:bodyPr/>
          <a:lstStyle>
            <a:lvl1pPr algn="ctr">
              <a:defRPr/>
            </a:lvl1pPr>
          </a:lstStyle>
          <a:p>
            <a:fld id="{B6F15528-21DE-4FAA-801E-634DDDAF4B2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16" y="-7034"/>
            <a:ext cx="9124950" cy="657225"/>
          </a:xfrm>
          <a:prstGeom prst="rect">
            <a:avLst/>
          </a:prstGeom>
        </p:spPr>
      </p:pic>
      <p:pic>
        <p:nvPicPr>
          <p:cNvPr id="1027" name="Picture 3" descr="U:\My Documents\My Pictures\KYTC-Bottom-Logo print quality.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4" y="-7034"/>
            <a:ext cx="914401" cy="914401"/>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63C59D-ED93-4852-B1A9-F52DEEC15DFE}" type="datetime1">
              <a:rPr lang="en-US" smtClean="0"/>
              <a:t>7/28/2017</a:t>
            </a:fld>
            <a:endParaRPr lang="en-US" dirty="0"/>
          </a:p>
        </p:txBody>
      </p:sp>
      <p:sp>
        <p:nvSpPr>
          <p:cNvPr id="5" name="Footer Placeholder 4"/>
          <p:cNvSpPr>
            <a:spLocks noGrp="1"/>
          </p:cNvSpPr>
          <p:nvPr>
            <p:ph type="ftr" sz="quarter" idx="11"/>
          </p:nvPr>
        </p:nvSpPr>
        <p:spPr/>
        <p:txBody>
          <a:bodyPr/>
          <a:lstStyle/>
          <a:p>
            <a:r>
              <a:rPr lang="fr-FR" dirty="0" smtClean="0"/>
              <a:t>of 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56D431-0B88-4E76-9732-DBA6ACCC0206}" type="datetime1">
              <a:rPr lang="en-US" smtClean="0"/>
              <a:t>7/28/2017</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r>
              <a:rPr lang="fr-FR" dirty="0" smtClean="0"/>
              <a:t>of 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176" y="155448"/>
            <a:ext cx="7775624"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E222A8-D159-4FB1-94C5-BE802E4BC315}" type="datetime1">
              <a:rPr lang="en-US" smtClean="0"/>
              <a:t>7/28/2017</a:t>
            </a:fld>
            <a:endParaRPr lang="en-US" dirty="0"/>
          </a:p>
        </p:txBody>
      </p:sp>
      <p:sp>
        <p:nvSpPr>
          <p:cNvPr id="5" name="Footer Placeholder 4"/>
          <p:cNvSpPr>
            <a:spLocks noGrp="1"/>
          </p:cNvSpPr>
          <p:nvPr>
            <p:ph type="ftr" sz="quarter" idx="11"/>
          </p:nvPr>
        </p:nvSpPr>
        <p:spPr/>
        <p:txBody>
          <a:bodyPr/>
          <a:lstStyle/>
          <a:p>
            <a:r>
              <a:rPr lang="fr-FR" dirty="0" smtClean="0"/>
              <a:t>of 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3" descr="U:\My Documents\My Pictures\KYTC-Bottom-Logo print qualit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5" y="76199"/>
            <a:ext cx="914401" cy="914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871203-5A0F-4F3D-9698-ED1B719914B4}" type="datetime1">
              <a:rPr lang="en-US" smtClean="0"/>
              <a:t>7/28/2017</a:t>
            </a:fld>
            <a:endParaRPr lang="en-US" dirty="0"/>
          </a:p>
        </p:txBody>
      </p:sp>
      <p:sp>
        <p:nvSpPr>
          <p:cNvPr id="5" name="Footer Placeholder 4"/>
          <p:cNvSpPr>
            <a:spLocks noGrp="1"/>
          </p:cNvSpPr>
          <p:nvPr>
            <p:ph type="ftr" sz="quarter" idx="11"/>
          </p:nvPr>
        </p:nvSpPr>
        <p:spPr/>
        <p:txBody>
          <a:bodyPr/>
          <a:lstStyle/>
          <a:p>
            <a:r>
              <a:rPr lang="fr-FR" dirty="0" smtClean="0"/>
              <a:t>of 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C47912-9CB6-4BAE-9BA6-8FF71F31527F}" type="datetime1">
              <a:rPr lang="en-US" smtClean="0"/>
              <a:t>7/28/2017</a:t>
            </a:fld>
            <a:endParaRPr lang="en-US" dirty="0"/>
          </a:p>
        </p:txBody>
      </p:sp>
      <p:sp>
        <p:nvSpPr>
          <p:cNvPr id="6" name="Footer Placeholder 5"/>
          <p:cNvSpPr>
            <a:spLocks noGrp="1"/>
          </p:cNvSpPr>
          <p:nvPr>
            <p:ph type="ftr" sz="quarter" idx="11"/>
          </p:nvPr>
        </p:nvSpPr>
        <p:spPr/>
        <p:txBody>
          <a:bodyPr/>
          <a:lstStyle/>
          <a:p>
            <a:r>
              <a:rPr lang="fr-FR" dirty="0" smtClean="0"/>
              <a:t>of 20</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79CB83-A9F9-4D92-B6F4-4161AB3C15C5}" type="datetime1">
              <a:rPr lang="en-US" smtClean="0"/>
              <a:t>7/28/2017</a:t>
            </a:fld>
            <a:endParaRPr lang="en-US" dirty="0"/>
          </a:p>
        </p:txBody>
      </p:sp>
      <p:sp>
        <p:nvSpPr>
          <p:cNvPr id="8" name="Footer Placeholder 7"/>
          <p:cNvSpPr>
            <a:spLocks noGrp="1"/>
          </p:cNvSpPr>
          <p:nvPr>
            <p:ph type="ftr" sz="quarter" idx="11"/>
          </p:nvPr>
        </p:nvSpPr>
        <p:spPr/>
        <p:txBody>
          <a:bodyPr/>
          <a:lstStyle/>
          <a:p>
            <a:r>
              <a:rPr lang="fr-FR" dirty="0" smtClean="0"/>
              <a:t>of 20</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94D5FD-3DDF-4B7F-A248-3B6F5C4EDC77}" type="datetime1">
              <a:rPr lang="en-US" smtClean="0"/>
              <a:t>7/28/2017</a:t>
            </a:fld>
            <a:endParaRPr lang="en-US" dirty="0"/>
          </a:p>
        </p:txBody>
      </p:sp>
      <p:sp>
        <p:nvSpPr>
          <p:cNvPr id="4" name="Footer Placeholder 3"/>
          <p:cNvSpPr>
            <a:spLocks noGrp="1"/>
          </p:cNvSpPr>
          <p:nvPr>
            <p:ph type="ftr" sz="quarter" idx="11"/>
          </p:nvPr>
        </p:nvSpPr>
        <p:spPr/>
        <p:txBody>
          <a:bodyPr/>
          <a:lstStyle/>
          <a:p>
            <a:r>
              <a:rPr lang="fr-FR" dirty="0" smtClean="0"/>
              <a:t>of 20</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9DAAA-D86D-46A5-A633-3D5C324C6216}" type="datetime1">
              <a:rPr lang="en-US" smtClean="0"/>
              <a:t>7/28/2017</a:t>
            </a:fld>
            <a:endParaRPr lang="en-US" dirty="0"/>
          </a:p>
        </p:txBody>
      </p:sp>
      <p:sp>
        <p:nvSpPr>
          <p:cNvPr id="3" name="Footer Placeholder 2"/>
          <p:cNvSpPr>
            <a:spLocks noGrp="1"/>
          </p:cNvSpPr>
          <p:nvPr>
            <p:ph type="ftr" sz="quarter" idx="11"/>
          </p:nvPr>
        </p:nvSpPr>
        <p:spPr/>
        <p:txBody>
          <a:bodyPr/>
          <a:lstStyle/>
          <a:p>
            <a:r>
              <a:rPr lang="fr-FR" dirty="0" smtClean="0"/>
              <a:t>of 20</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BF8020-4611-4566-B48B-CAD48ED8BF46}" type="datetime1">
              <a:rPr lang="en-US" smtClean="0"/>
              <a:t>7/28/2017</a:t>
            </a:fld>
            <a:endParaRPr lang="en-US" dirty="0"/>
          </a:p>
        </p:txBody>
      </p:sp>
      <p:sp>
        <p:nvSpPr>
          <p:cNvPr id="6" name="Footer Placeholder 5"/>
          <p:cNvSpPr>
            <a:spLocks noGrp="1"/>
          </p:cNvSpPr>
          <p:nvPr>
            <p:ph type="ftr" sz="quarter" idx="11"/>
          </p:nvPr>
        </p:nvSpPr>
        <p:spPr/>
        <p:txBody>
          <a:bodyPr/>
          <a:lstStyle/>
          <a:p>
            <a:r>
              <a:rPr lang="fr-FR" dirty="0" smtClean="0"/>
              <a:t>of 20</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E798433-21AB-4075-92BF-1BAB85B937D4}" type="datetime1">
              <a:rPr lang="en-US" smtClean="0"/>
              <a:t>7/28/2017</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fr-FR" dirty="0" smtClean="0"/>
              <a:t>of 20</a:t>
            </a: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8264C9D-0BF5-4CD5-9251-8FACA701ACF7}" type="datetime1">
              <a:rPr lang="en-US" smtClean="0"/>
              <a:t>7/28/2017</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fr-FR" dirty="0" smtClean="0"/>
              <a:t>of 20</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8077200" cy="1673352"/>
          </a:xfrm>
        </p:spPr>
        <p:txBody>
          <a:bodyPr/>
          <a:lstStyle/>
          <a:p>
            <a:pPr algn="ctr"/>
            <a:r>
              <a:rPr lang="en-US" dirty="0" smtClean="0">
                <a:solidFill>
                  <a:srgbClr val="FFDD61"/>
                </a:solidFill>
                <a:effectLst>
                  <a:outerShdw blurRad="38100" dist="38100" dir="2700000" algn="tl">
                    <a:srgbClr val="000000">
                      <a:alpha val="43137"/>
                    </a:srgbClr>
                  </a:outerShdw>
                </a:effectLst>
                <a:latin typeface="Arial Black" panose="020B0A04020102020204" pitchFamily="34" charset="0"/>
              </a:rPr>
              <a:t>Highways / OIT</a:t>
            </a:r>
            <a:br>
              <a:rPr lang="en-US" dirty="0" smtClean="0">
                <a:solidFill>
                  <a:srgbClr val="FFDD61"/>
                </a:solidFill>
                <a:effectLst>
                  <a:outerShdw blurRad="38100" dist="38100" dir="2700000" algn="tl">
                    <a:srgbClr val="000000">
                      <a:alpha val="43137"/>
                    </a:srgbClr>
                  </a:outerShdw>
                </a:effectLst>
                <a:latin typeface="Arial Black" panose="020B0A04020102020204" pitchFamily="34" charset="0"/>
              </a:rPr>
            </a:br>
            <a:r>
              <a:rPr lang="en-US" dirty="0" smtClean="0">
                <a:solidFill>
                  <a:srgbClr val="FFDD61"/>
                </a:solidFill>
                <a:effectLst>
                  <a:outerShdw blurRad="38100" dist="38100" dir="2700000" algn="tl">
                    <a:srgbClr val="000000">
                      <a:alpha val="43137"/>
                    </a:srgbClr>
                  </a:outerShdw>
                </a:effectLst>
                <a:latin typeface="Arial Black" panose="020B0A04020102020204" pitchFamily="34" charset="0"/>
              </a:rPr>
              <a:t>Partnership</a:t>
            </a:r>
            <a:endParaRPr lang="en-US" dirty="0">
              <a:solidFill>
                <a:srgbClr val="FFDD61"/>
              </a:solidFill>
              <a:effectLst>
                <a:outerShdw blurRad="38100" dist="38100" dir="2700000" algn="tl">
                  <a:srgbClr val="000000">
                    <a:alpha val="43137"/>
                  </a:srgbClr>
                </a:outerShdw>
              </a:effectLst>
              <a:latin typeface="Arial Black" panose="020B0A04020102020204" pitchFamily="34" charset="0"/>
            </a:endParaRPr>
          </a:p>
        </p:txBody>
      </p:sp>
      <p:sp>
        <p:nvSpPr>
          <p:cNvPr id="3" name="Subtitle 2"/>
          <p:cNvSpPr>
            <a:spLocks noGrp="1"/>
          </p:cNvSpPr>
          <p:nvPr>
            <p:ph type="subTitle" idx="1"/>
          </p:nvPr>
        </p:nvSpPr>
        <p:spPr>
          <a:xfrm>
            <a:off x="609600" y="2362200"/>
            <a:ext cx="8077200" cy="3581400"/>
          </a:xfrm>
        </p:spPr>
        <p:txBody>
          <a:bodyPr>
            <a:normAutofit fontScale="85000" lnSpcReduction="10000"/>
          </a:bodyPr>
          <a:lstStyle/>
          <a:p>
            <a:endParaRPr lang="en-US" sz="2600" dirty="0" smtClean="0"/>
          </a:p>
          <a:p>
            <a:pPr marL="342900" indent="-342900">
              <a:buFont typeface="Arial" panose="020B0604020202020204" pitchFamily="34" charset="0"/>
              <a:buChar char="•"/>
            </a:pPr>
            <a:r>
              <a:rPr lang="en-US" sz="2600" dirty="0" smtClean="0"/>
              <a:t>Partnership</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r>
              <a:rPr lang="en-US" sz="2600" dirty="0" smtClean="0"/>
              <a:t>KYTC </a:t>
            </a:r>
            <a:r>
              <a:rPr lang="en-US" sz="2600" dirty="0" smtClean="0"/>
              <a:t>OIT Guiding Principles</a:t>
            </a:r>
          </a:p>
          <a:p>
            <a:endParaRPr lang="en-US" sz="2600" dirty="0" smtClean="0"/>
          </a:p>
          <a:p>
            <a:pPr marL="342900" indent="-342900">
              <a:buFont typeface="Arial" panose="020B0604020202020204" pitchFamily="34" charset="0"/>
              <a:buChar char="•"/>
            </a:pPr>
            <a:r>
              <a:rPr lang="en-US" sz="2600" dirty="0" smtClean="0"/>
              <a:t>Overview </a:t>
            </a:r>
            <a:r>
              <a:rPr lang="en-US" sz="2600" dirty="0" smtClean="0"/>
              <a:t>of  TED and the KYTC Project Management </a:t>
            </a:r>
            <a:r>
              <a:rPr lang="en-US" sz="2600" dirty="0" smtClean="0"/>
              <a:t>System</a:t>
            </a:r>
          </a:p>
          <a:p>
            <a:endParaRPr lang="en-US" sz="2600" dirty="0" smtClean="0"/>
          </a:p>
          <a:p>
            <a:pPr marL="342900" indent="-342900">
              <a:buFont typeface="Arial" panose="020B0604020202020204" pitchFamily="34" charset="0"/>
              <a:buChar char="•"/>
            </a:pPr>
            <a:r>
              <a:rPr lang="en-US" sz="2600" dirty="0"/>
              <a:t>Highways Application Modernization</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r>
              <a:rPr lang="en-US" sz="2600" dirty="0" smtClean="0"/>
              <a:t>Current Development efforts</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156493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07128" y="1676400"/>
            <a:ext cx="8382000" cy="4625609"/>
          </a:xfrm>
        </p:spPr>
        <p:txBody>
          <a:bodyPr>
            <a:normAutofit fontScale="62500" lnSpcReduction="20000"/>
          </a:bodyPr>
          <a:lstStyle/>
          <a:p>
            <a:pPr marL="118872" indent="0">
              <a:buSzPct val="95000"/>
              <a:buNone/>
            </a:pPr>
            <a:endParaRPr lang="en-US" sz="1600" dirty="0" smtClean="0">
              <a:cs typeface="Arial" pitchFamily="34" charset="0"/>
            </a:endParaRPr>
          </a:p>
          <a:p>
            <a:pPr marL="118872" indent="0">
              <a:buNone/>
            </a:pPr>
            <a:r>
              <a:rPr lang="en-US" b="1" dirty="0"/>
              <a:t>Guiding Principles for KYTC OIT Projects</a:t>
            </a:r>
            <a:endParaRPr lang="en-US" sz="2800" dirty="0"/>
          </a:p>
          <a:p>
            <a:pPr marL="118872" indent="0">
              <a:buNone/>
            </a:pPr>
            <a:endParaRPr lang="en-US" sz="1600" dirty="0"/>
          </a:p>
          <a:p>
            <a:pPr lvl="0">
              <a:lnSpc>
                <a:spcPct val="120000"/>
              </a:lnSpc>
              <a:buClrTx/>
            </a:pPr>
            <a:r>
              <a:rPr lang="en-US" dirty="0"/>
              <a:t>Collaborate &amp; partner with the business areas on all IT Initiatives, including districts</a:t>
            </a:r>
            <a:endParaRPr lang="en-US" sz="2800" dirty="0"/>
          </a:p>
          <a:p>
            <a:pPr lvl="0">
              <a:lnSpc>
                <a:spcPct val="120000"/>
              </a:lnSpc>
              <a:buClrTx/>
            </a:pPr>
            <a:r>
              <a:rPr lang="en-US" dirty="0" smtClean="0"/>
              <a:t>Identify and engage </a:t>
            </a:r>
            <a:r>
              <a:rPr lang="en-US" dirty="0"/>
              <a:t>key stakeholders</a:t>
            </a:r>
            <a:endParaRPr lang="en-US" sz="2800" dirty="0"/>
          </a:p>
          <a:p>
            <a:pPr lvl="0">
              <a:lnSpc>
                <a:spcPct val="120000"/>
              </a:lnSpc>
              <a:buClrTx/>
            </a:pPr>
            <a:r>
              <a:rPr lang="en-US" dirty="0"/>
              <a:t>Enable employees to work more efficiently</a:t>
            </a:r>
            <a:endParaRPr lang="en-US" sz="2800" dirty="0"/>
          </a:p>
          <a:p>
            <a:pPr lvl="1">
              <a:lnSpc>
                <a:spcPct val="120000"/>
              </a:lnSpc>
              <a:buClrTx/>
              <a:buFont typeface="Courier New" panose="02070309020205020404" pitchFamily="49" charset="0"/>
              <a:buChar char="o"/>
            </a:pPr>
            <a:r>
              <a:rPr lang="en-US" dirty="0"/>
              <a:t>Eliminate duplicative collection and entry of data</a:t>
            </a:r>
            <a:endParaRPr lang="en-US" sz="2400" dirty="0"/>
          </a:p>
          <a:p>
            <a:pPr lvl="1">
              <a:lnSpc>
                <a:spcPct val="120000"/>
              </a:lnSpc>
              <a:buClrTx/>
              <a:buFont typeface="Courier New" panose="02070309020205020404" pitchFamily="49" charset="0"/>
              <a:buChar char="o"/>
            </a:pPr>
            <a:r>
              <a:rPr lang="en-US" dirty="0"/>
              <a:t>Minimize paper processing</a:t>
            </a:r>
            <a:endParaRPr lang="en-US" sz="2400" dirty="0"/>
          </a:p>
          <a:p>
            <a:pPr lvl="0">
              <a:lnSpc>
                <a:spcPct val="120000"/>
              </a:lnSpc>
              <a:buClrTx/>
            </a:pPr>
            <a:r>
              <a:rPr lang="en-US" dirty="0"/>
              <a:t>Support </a:t>
            </a:r>
            <a:r>
              <a:rPr lang="en-US" dirty="0" smtClean="0"/>
              <a:t>data driven decision </a:t>
            </a:r>
            <a:r>
              <a:rPr lang="en-US" dirty="0"/>
              <a:t>m</a:t>
            </a:r>
            <a:r>
              <a:rPr lang="en-US" dirty="0" smtClean="0"/>
              <a:t>aking</a:t>
            </a:r>
            <a:endParaRPr lang="en-US" sz="2800" dirty="0"/>
          </a:p>
          <a:p>
            <a:pPr lvl="1">
              <a:lnSpc>
                <a:spcPct val="120000"/>
              </a:lnSpc>
              <a:buClrTx/>
              <a:buFont typeface="Courier New" panose="02070309020205020404" pitchFamily="49" charset="0"/>
              <a:buChar char="o"/>
            </a:pPr>
            <a:r>
              <a:rPr lang="en-US" dirty="0"/>
              <a:t>Don’t leave data behind, always migrate</a:t>
            </a:r>
            <a:endParaRPr lang="en-US" sz="2400" dirty="0"/>
          </a:p>
          <a:p>
            <a:pPr lvl="1">
              <a:lnSpc>
                <a:spcPct val="120000"/>
              </a:lnSpc>
              <a:buClrTx/>
              <a:buFont typeface="Courier New" panose="02070309020205020404" pitchFamily="49" charset="0"/>
              <a:buChar char="o"/>
            </a:pPr>
            <a:r>
              <a:rPr lang="en-US" dirty="0"/>
              <a:t>Maintain consistency of data entry</a:t>
            </a:r>
            <a:endParaRPr lang="en-US" sz="2400" dirty="0"/>
          </a:p>
          <a:p>
            <a:pPr lvl="1">
              <a:lnSpc>
                <a:spcPct val="120000"/>
              </a:lnSpc>
              <a:buClrTx/>
              <a:buFont typeface="Courier New" panose="02070309020205020404" pitchFamily="49" charset="0"/>
              <a:buChar char="o"/>
            </a:pPr>
            <a:r>
              <a:rPr lang="en-US" dirty="0"/>
              <a:t>Embed the system within the process to promote system utilization</a:t>
            </a:r>
            <a:endParaRPr lang="en-US" sz="2400" dirty="0"/>
          </a:p>
          <a:p>
            <a:pPr lvl="1">
              <a:lnSpc>
                <a:spcPct val="120000"/>
              </a:lnSpc>
              <a:buClrTx/>
              <a:buFont typeface="Courier New" panose="02070309020205020404" pitchFamily="49" charset="0"/>
              <a:buChar char="o"/>
            </a:pPr>
            <a:r>
              <a:rPr lang="en-US" dirty="0"/>
              <a:t>Maintain consistent spatial data for improved integration</a:t>
            </a:r>
            <a:endParaRPr lang="en-US" sz="2400" dirty="0"/>
          </a:p>
          <a:p>
            <a:pPr lvl="0">
              <a:lnSpc>
                <a:spcPct val="120000"/>
              </a:lnSpc>
              <a:buClrTx/>
            </a:pPr>
            <a:r>
              <a:rPr lang="en-US" dirty="0"/>
              <a:t>Be adaptable to changing technology and business </a:t>
            </a:r>
            <a:r>
              <a:rPr lang="en-US" dirty="0" smtClean="0"/>
              <a:t>needs</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Title 1"/>
          <p:cNvSpPr txBox="1">
            <a:spLocks noGrp="1"/>
          </p:cNvSpPr>
          <p:nvPr>
            <p:ph type="title"/>
          </p:nvPr>
        </p:nvSpPr>
        <p:spPr>
          <a:xfrm>
            <a:off x="943832" y="67494"/>
            <a:ext cx="7775624" cy="1252728"/>
          </a:xfrm>
          <a:prstGeom prst="rect">
            <a:avLst/>
          </a:prstGeom>
        </p:spPr>
        <p:txBody>
          <a:bodyPr vert="horz" lIns="91440" rIns="45720" rtlCol="0" anchor="ctr">
            <a:normAutofit fontScale="9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sz="2800" dirty="0" smtClean="0">
                <a:solidFill>
                  <a:srgbClr val="FFDD61"/>
                </a:solidFill>
                <a:effectLst>
                  <a:outerShdw blurRad="38100" dist="38100" dir="2700000" algn="tl">
                    <a:srgbClr val="000000">
                      <a:alpha val="43137"/>
                    </a:srgbClr>
                  </a:outerShdw>
                </a:effectLst>
                <a:latin typeface="Arial Black" pitchFamily="34" charset="0"/>
                <a:cs typeface="Arial" pitchFamily="34" charset="0"/>
              </a:rPr>
              <a:t>KYTC Office of Information Technology</a:t>
            </a:r>
            <a:br>
              <a:rPr lang="en-US" sz="2800" dirty="0" smtClean="0">
                <a:solidFill>
                  <a:srgbClr val="FFDD61"/>
                </a:solidFill>
                <a:effectLst>
                  <a:outerShdw blurRad="38100" dist="38100" dir="2700000" algn="tl">
                    <a:srgbClr val="000000">
                      <a:alpha val="43137"/>
                    </a:srgbClr>
                  </a:outerShdw>
                </a:effectLst>
                <a:latin typeface="Arial Black" pitchFamily="34" charset="0"/>
                <a:cs typeface="Arial" pitchFamily="34" charset="0"/>
              </a:rPr>
            </a:br>
            <a:r>
              <a:rPr lang="en-US" sz="2800" dirty="0">
                <a:solidFill>
                  <a:srgbClr val="FFDD61"/>
                </a:solidFill>
                <a:effectLst>
                  <a:outerShdw blurRad="38100" dist="38100" dir="2700000" algn="tl">
                    <a:srgbClr val="000000">
                      <a:alpha val="43137"/>
                    </a:srgbClr>
                  </a:outerShdw>
                </a:effectLst>
                <a:latin typeface="Arial Black" pitchFamily="34" charset="0"/>
                <a:cs typeface="Arial" pitchFamily="34" charset="0"/>
              </a:rPr>
              <a:t>Application Development </a:t>
            </a:r>
            <a:br>
              <a:rPr lang="en-US" sz="2800" dirty="0">
                <a:solidFill>
                  <a:srgbClr val="FFDD61"/>
                </a:solidFill>
                <a:effectLst>
                  <a:outerShdw blurRad="38100" dist="38100" dir="2700000" algn="tl">
                    <a:srgbClr val="000000">
                      <a:alpha val="43137"/>
                    </a:srgbClr>
                  </a:outerShdw>
                </a:effectLst>
                <a:latin typeface="Arial Black" pitchFamily="34" charset="0"/>
                <a:cs typeface="Arial" pitchFamily="34" charset="0"/>
              </a:rPr>
            </a:br>
            <a:r>
              <a:rPr lang="en-US" sz="2800" dirty="0">
                <a:solidFill>
                  <a:srgbClr val="FFDD61"/>
                </a:solidFill>
                <a:effectLst>
                  <a:outerShdw blurRad="38100" dist="38100" dir="2700000" algn="tl">
                    <a:srgbClr val="000000">
                      <a:alpha val="43137"/>
                    </a:srgbClr>
                  </a:outerShdw>
                </a:effectLst>
                <a:latin typeface="Arial Black" pitchFamily="34" charset="0"/>
                <a:cs typeface="Arial" pitchFamily="34" charset="0"/>
              </a:rPr>
              <a:t>Project Management Process</a:t>
            </a:r>
          </a:p>
        </p:txBody>
      </p:sp>
    </p:spTree>
    <p:extLst>
      <p:ext uri="{BB962C8B-B14F-4D97-AF65-F5344CB8AC3E}">
        <p14:creationId xmlns:p14="http://schemas.microsoft.com/office/powerpoint/2010/main" val="4242126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solidFill>
                  <a:srgbClr val="FFDD61"/>
                </a:solidFill>
                <a:effectLst>
                  <a:outerShdw blurRad="38100" dist="38100" dir="2700000" algn="tl">
                    <a:srgbClr val="000000">
                      <a:alpha val="43137"/>
                    </a:srgbClr>
                  </a:outerShdw>
                </a:effectLst>
                <a:latin typeface="Arial Black" pitchFamily="34" charset="0"/>
                <a:cs typeface="Arial" pitchFamily="34" charset="0"/>
              </a:rPr>
              <a:t>KYTC Office of Information Technology</a:t>
            </a:r>
            <a:br>
              <a:rPr lang="en-US" sz="2000" dirty="0">
                <a:solidFill>
                  <a:srgbClr val="FFDD61"/>
                </a:solidFill>
                <a:effectLst>
                  <a:outerShdw blurRad="38100" dist="38100" dir="2700000" algn="tl">
                    <a:srgbClr val="000000">
                      <a:alpha val="43137"/>
                    </a:srgbClr>
                  </a:outerShdw>
                </a:effectLst>
                <a:latin typeface="Arial Black" pitchFamily="34" charset="0"/>
                <a:cs typeface="Arial" pitchFamily="34" charset="0"/>
              </a:rPr>
            </a:br>
            <a:r>
              <a:rPr lang="en-US" sz="2000" dirty="0" smtClean="0">
                <a:solidFill>
                  <a:srgbClr val="FFDD61"/>
                </a:solidFill>
                <a:effectLst>
                  <a:outerShdw blurRad="38100" dist="38100" dir="2700000" algn="tl">
                    <a:srgbClr val="000000">
                      <a:alpha val="43137"/>
                    </a:srgbClr>
                  </a:outerShdw>
                </a:effectLst>
                <a:latin typeface="Arial Black" pitchFamily="34" charset="0"/>
                <a:cs typeface="Arial" pitchFamily="34" charset="0"/>
              </a:rPr>
              <a:t>Transportation Enterprise Database Warehouse &amp; Project Management System</a:t>
            </a:r>
            <a:endParaRPr lang="en-US" sz="2000" dirty="0">
              <a:solidFill>
                <a:srgbClr val="FFDD6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423" y="1584970"/>
            <a:ext cx="7010400" cy="5197772"/>
          </a:xfrm>
          <a:prstGeom prst="rect">
            <a:avLst/>
          </a:prstGeom>
        </p:spPr>
      </p:pic>
    </p:spTree>
    <p:extLst>
      <p:ext uri="{BB962C8B-B14F-4D97-AF65-F5344CB8AC3E}">
        <p14:creationId xmlns:p14="http://schemas.microsoft.com/office/powerpoint/2010/main" val="321135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Title 1"/>
          <p:cNvSpPr>
            <a:spLocks noGrp="1"/>
          </p:cNvSpPr>
          <p:nvPr>
            <p:ph type="title"/>
          </p:nvPr>
        </p:nvSpPr>
        <p:spPr/>
        <p:txBody>
          <a:bodyPr>
            <a:noAutofit/>
          </a:bodyPr>
          <a:lstStyle/>
          <a:p>
            <a:r>
              <a:rPr lang="en-US" sz="2000" dirty="0">
                <a:solidFill>
                  <a:srgbClr val="FFDD61"/>
                </a:solidFill>
                <a:effectLst>
                  <a:outerShdw blurRad="38100" dist="38100" dir="2700000" algn="tl">
                    <a:srgbClr val="000000">
                      <a:alpha val="43137"/>
                    </a:srgbClr>
                  </a:outerShdw>
                </a:effectLst>
                <a:latin typeface="Arial Black" pitchFamily="34" charset="0"/>
                <a:cs typeface="Arial" pitchFamily="34" charset="0"/>
              </a:rPr>
              <a:t>KYTC Office of Information Technology</a:t>
            </a:r>
            <a:br>
              <a:rPr lang="en-US" sz="2000" dirty="0">
                <a:solidFill>
                  <a:srgbClr val="FFDD61"/>
                </a:solidFill>
                <a:effectLst>
                  <a:outerShdw blurRad="38100" dist="38100" dir="2700000" algn="tl">
                    <a:srgbClr val="000000">
                      <a:alpha val="43137"/>
                    </a:srgbClr>
                  </a:outerShdw>
                </a:effectLst>
                <a:latin typeface="Arial Black" pitchFamily="34" charset="0"/>
                <a:cs typeface="Arial" pitchFamily="34" charset="0"/>
              </a:rPr>
            </a:br>
            <a:r>
              <a:rPr lang="en-US" sz="2000" dirty="0" smtClean="0">
                <a:solidFill>
                  <a:srgbClr val="FFDD61"/>
                </a:solidFill>
                <a:effectLst>
                  <a:outerShdw blurRad="38100" dist="38100" dir="2700000" algn="tl">
                    <a:srgbClr val="000000">
                      <a:alpha val="43137"/>
                    </a:srgbClr>
                  </a:outerShdw>
                </a:effectLst>
                <a:latin typeface="Arial Black" pitchFamily="34" charset="0"/>
                <a:cs typeface="Arial" pitchFamily="34" charset="0"/>
              </a:rPr>
              <a:t>Transportation Enterprise Database Warehouse &amp; Project Management System</a:t>
            </a:r>
            <a:endParaRPr lang="en-US" sz="2000" dirty="0">
              <a:solidFill>
                <a:srgbClr val="FFDD61"/>
              </a:solidFill>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721406"/>
            <a:ext cx="7613635" cy="4755593"/>
          </a:xfrm>
        </p:spPr>
      </p:pic>
    </p:spTree>
    <p:extLst>
      <p:ext uri="{BB962C8B-B14F-4D97-AF65-F5344CB8AC3E}">
        <p14:creationId xmlns:p14="http://schemas.microsoft.com/office/powerpoint/2010/main" val="1295899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1176" y="155448"/>
            <a:ext cx="7775624" cy="1063752"/>
          </a:xfrm>
        </p:spPr>
        <p:txBody>
          <a:bodyPr>
            <a:noAutofit/>
          </a:bodyPr>
          <a:lstStyle/>
          <a:p>
            <a:r>
              <a:rPr lang="en-US" sz="3200" dirty="0">
                <a:solidFill>
                  <a:srgbClr val="FFDD61"/>
                </a:solidFill>
                <a:effectLst>
                  <a:outerShdw blurRad="38100" dist="38100" dir="2700000" algn="tl">
                    <a:srgbClr val="000000">
                      <a:alpha val="43137"/>
                    </a:srgbClr>
                  </a:outerShdw>
                </a:effectLst>
                <a:latin typeface="Arial Black" panose="020B0A04020102020204" pitchFamily="34" charset="0"/>
              </a:rPr>
              <a:t>Office of Information Technology</a:t>
            </a:r>
            <a:br>
              <a:rPr lang="en-US" sz="3200" dirty="0">
                <a:solidFill>
                  <a:srgbClr val="FFDD61"/>
                </a:solidFill>
                <a:effectLst>
                  <a:outerShdw blurRad="38100" dist="38100" dir="2700000" algn="tl">
                    <a:srgbClr val="000000">
                      <a:alpha val="43137"/>
                    </a:srgbClr>
                  </a:outerShdw>
                </a:effectLst>
                <a:latin typeface="Arial Black" panose="020B0A04020102020204" pitchFamily="34" charset="0"/>
              </a:rPr>
            </a:br>
            <a:r>
              <a:rPr lang="en-US" sz="2400" dirty="0">
                <a:solidFill>
                  <a:srgbClr val="FFDD61"/>
                </a:solidFill>
                <a:effectLst>
                  <a:outerShdw blurRad="38100" dist="38100" dir="2700000" algn="tl">
                    <a:srgbClr val="000000">
                      <a:alpha val="43137"/>
                    </a:srgbClr>
                  </a:outerShdw>
                </a:effectLst>
                <a:latin typeface="Arial Black" panose="020B0A04020102020204" pitchFamily="34" charset="0"/>
              </a:rPr>
              <a:t>Project Prioritization</a:t>
            </a:r>
            <a:endParaRPr lang="en-US" sz="3200" dirty="0">
              <a:solidFill>
                <a:srgbClr val="FFDD6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524001"/>
            <a:ext cx="8785860" cy="4952998"/>
          </a:xfrm>
        </p:spPr>
        <p:txBody>
          <a:bodyPr>
            <a:normAutofit lnSpcReduction="10000"/>
          </a:bodyPr>
          <a:lstStyle/>
          <a:p>
            <a:r>
              <a:rPr lang="en-US" sz="2000" dirty="0">
                <a:latin typeface="Calibri" panose="020F0502020204030204" pitchFamily="34" charset="0"/>
              </a:rPr>
              <a:t>OIT Prioritization Criteria</a:t>
            </a:r>
          </a:p>
          <a:p>
            <a:pPr lvl="1"/>
            <a:r>
              <a:rPr lang="en-US" sz="1600" dirty="0">
                <a:latin typeface="Calibri" panose="020F0502020204030204" pitchFamily="34" charset="0"/>
              </a:rPr>
              <a:t>Strategic Alignment – Weight 65%</a:t>
            </a:r>
          </a:p>
          <a:p>
            <a:pPr lvl="2"/>
            <a:r>
              <a:rPr lang="en-US" sz="1200" dirty="0">
                <a:latin typeface="Calibri" panose="020F0502020204030204" pitchFamily="34" charset="0"/>
              </a:rPr>
              <a:t>Meets KYTC Strategic Goals</a:t>
            </a:r>
          </a:p>
          <a:p>
            <a:pPr lvl="2"/>
            <a:r>
              <a:rPr lang="en-US" sz="1200" dirty="0">
                <a:latin typeface="Calibri" panose="020F0502020204030204" pitchFamily="34" charset="0"/>
              </a:rPr>
              <a:t>Legislative / Legal Compliance</a:t>
            </a:r>
          </a:p>
          <a:p>
            <a:pPr lvl="2"/>
            <a:r>
              <a:rPr lang="en-US" sz="1200" dirty="0">
                <a:latin typeface="Calibri" panose="020F0502020204030204" pitchFamily="34" charset="0"/>
              </a:rPr>
              <a:t>Technical Requirement</a:t>
            </a:r>
          </a:p>
          <a:p>
            <a:pPr lvl="2"/>
            <a:r>
              <a:rPr lang="en-US" sz="1200" dirty="0">
                <a:latin typeface="Calibri" panose="020F0502020204030204" pitchFamily="34" charset="0"/>
              </a:rPr>
              <a:t>Cabinet Leadership Vision</a:t>
            </a:r>
          </a:p>
          <a:p>
            <a:pPr lvl="2"/>
            <a:r>
              <a:rPr lang="en-US" sz="1200" dirty="0">
                <a:latin typeface="Calibri" panose="020F0502020204030204" pitchFamily="34" charset="0"/>
              </a:rPr>
              <a:t>Convenience / Improvement</a:t>
            </a:r>
          </a:p>
          <a:p>
            <a:pPr lvl="2"/>
            <a:r>
              <a:rPr lang="en-US" sz="1200" dirty="0">
                <a:latin typeface="Calibri" panose="020F0502020204030204" pitchFamily="34" charset="0"/>
              </a:rPr>
              <a:t>Direct impact or use by majority of citizens</a:t>
            </a:r>
          </a:p>
          <a:p>
            <a:pPr lvl="2"/>
            <a:r>
              <a:rPr lang="en-US" sz="1200" dirty="0">
                <a:latin typeface="Calibri" panose="020F0502020204030204" pitchFamily="34" charset="0"/>
              </a:rPr>
              <a:t>Improves or provides service to substantial business or citizens</a:t>
            </a:r>
          </a:p>
          <a:p>
            <a:pPr lvl="2"/>
            <a:r>
              <a:rPr lang="en-US" sz="1200" dirty="0">
                <a:latin typeface="Calibri" panose="020F0502020204030204" pitchFamily="34" charset="0"/>
              </a:rPr>
              <a:t>Provides an external facing customer service</a:t>
            </a:r>
          </a:p>
          <a:p>
            <a:pPr lvl="2"/>
            <a:r>
              <a:rPr lang="en-US" sz="1200" dirty="0">
                <a:latin typeface="Calibri" panose="020F0502020204030204" pitchFamily="34" charset="0"/>
              </a:rPr>
              <a:t>Improves internal process that </a:t>
            </a:r>
            <a:r>
              <a:rPr lang="en-US" sz="1200" dirty="0" smtClean="0">
                <a:latin typeface="Calibri" panose="020F0502020204030204" pitchFamily="34" charset="0"/>
              </a:rPr>
              <a:t>serve </a:t>
            </a:r>
            <a:r>
              <a:rPr lang="en-US" sz="1200" dirty="0">
                <a:latin typeface="Calibri" panose="020F0502020204030204" pitchFamily="34" charset="0"/>
              </a:rPr>
              <a:t>a large employee base</a:t>
            </a:r>
          </a:p>
          <a:p>
            <a:pPr lvl="2"/>
            <a:r>
              <a:rPr lang="en-US" sz="1200" dirty="0">
                <a:latin typeface="Calibri" panose="020F0502020204030204" pitchFamily="34" charset="0"/>
              </a:rPr>
              <a:t>Improves internal process</a:t>
            </a:r>
          </a:p>
          <a:p>
            <a:pPr lvl="2"/>
            <a:r>
              <a:rPr lang="en-US" sz="1200" dirty="0">
                <a:latin typeface="Calibri" panose="020F0502020204030204" pitchFamily="34" charset="0"/>
              </a:rPr>
              <a:t>Risk Avoidance for KYTC</a:t>
            </a:r>
          </a:p>
          <a:p>
            <a:pPr lvl="2"/>
            <a:r>
              <a:rPr lang="en-US" sz="1200" dirty="0">
                <a:latin typeface="Calibri" panose="020F0502020204030204" pitchFamily="34" charset="0"/>
              </a:rPr>
              <a:t>Reduce Technical Debt</a:t>
            </a:r>
          </a:p>
          <a:p>
            <a:pPr lvl="1"/>
            <a:r>
              <a:rPr lang="en-US" sz="1600" dirty="0">
                <a:latin typeface="Calibri" panose="020F0502020204030204" pitchFamily="34" charset="0"/>
              </a:rPr>
              <a:t>Business Value – Weight 25%</a:t>
            </a:r>
          </a:p>
          <a:p>
            <a:pPr lvl="2"/>
            <a:r>
              <a:rPr lang="en-US" sz="1200" dirty="0">
                <a:latin typeface="Calibri" panose="020F0502020204030204" pitchFamily="34" charset="0"/>
              </a:rPr>
              <a:t>Will the project eliminate or significantly reduce expenditures?</a:t>
            </a:r>
          </a:p>
          <a:p>
            <a:pPr lvl="2"/>
            <a:r>
              <a:rPr lang="en-US" sz="1200" dirty="0">
                <a:latin typeface="Calibri" panose="020F0502020204030204" pitchFamily="34" charset="0"/>
              </a:rPr>
              <a:t>Will the project generate revenue?</a:t>
            </a:r>
          </a:p>
          <a:p>
            <a:pPr lvl="2"/>
            <a:r>
              <a:rPr lang="en-US" sz="1200" dirty="0">
                <a:latin typeface="Calibri" panose="020F0502020204030204" pitchFamily="34" charset="0"/>
              </a:rPr>
              <a:t>Will the projects save time / resource hours</a:t>
            </a:r>
          </a:p>
          <a:p>
            <a:pPr lvl="1"/>
            <a:r>
              <a:rPr lang="en-US" sz="1600" dirty="0">
                <a:latin typeface="Calibri" panose="020F0502020204030204" pitchFamily="34" charset="0"/>
              </a:rPr>
              <a:t>Funding – 10%</a:t>
            </a:r>
          </a:p>
          <a:p>
            <a:pPr lvl="2"/>
            <a:r>
              <a:rPr lang="en-US" sz="1200" dirty="0">
                <a:latin typeface="Calibri" panose="020F0502020204030204" pitchFamily="34" charset="0"/>
              </a:rPr>
              <a:t>Is the project fully funded?  (Capital project, business unit funding)</a:t>
            </a:r>
          </a:p>
          <a:p>
            <a:pPr lvl="2"/>
            <a:r>
              <a:rPr lang="en-US" sz="1200" dirty="0">
                <a:latin typeface="Calibri" panose="020F0502020204030204" pitchFamily="34" charset="0"/>
              </a:rPr>
              <a:t>Is the project partially funded (grants, etc</a:t>
            </a:r>
            <a:r>
              <a:rPr lang="en-US" sz="1200" dirty="0" smtClean="0">
                <a:latin typeface="Calibri" panose="020F0502020204030204" pitchFamily="34" charset="0"/>
              </a:rPr>
              <a:t>.)?</a:t>
            </a:r>
            <a:endParaRPr lang="en-US" sz="12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645756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176" y="155448"/>
            <a:ext cx="7775624" cy="987552"/>
          </a:xfrm>
        </p:spPr>
        <p:txBody>
          <a:bodyPr>
            <a:noAutofit/>
          </a:bodyPr>
          <a:lstStyle/>
          <a:p>
            <a:r>
              <a:rPr lang="en-US" sz="3200" dirty="0" smtClean="0">
                <a:solidFill>
                  <a:srgbClr val="FFDD61"/>
                </a:solidFill>
                <a:effectLst>
                  <a:outerShdw blurRad="38100" dist="38100" dir="2700000" algn="tl">
                    <a:srgbClr val="000000">
                      <a:alpha val="43137"/>
                    </a:srgbClr>
                  </a:outerShdw>
                </a:effectLst>
                <a:latin typeface="Arial Black" pitchFamily="34" charset="0"/>
                <a:cs typeface="Arial" pitchFamily="34" charset="0"/>
              </a:rPr>
              <a:t>Current Development </a:t>
            </a:r>
            <a:r>
              <a:rPr lang="en-US" sz="2000" dirty="0" smtClean="0">
                <a:solidFill>
                  <a:srgbClr val="FFDD61"/>
                </a:solidFill>
                <a:effectLst>
                  <a:outerShdw blurRad="38100" dist="38100" dir="2700000" algn="tl">
                    <a:srgbClr val="000000">
                      <a:alpha val="43137"/>
                    </a:srgbClr>
                  </a:outerShdw>
                </a:effectLst>
                <a:latin typeface="Arial Black" pitchFamily="34" charset="0"/>
                <a:cs typeface="Arial" pitchFamily="34" charset="0"/>
              </a:rPr>
              <a:t>	</a:t>
            </a:r>
            <a:endParaRPr lang="en-US" sz="2000" dirty="0"/>
          </a:p>
        </p:txBody>
      </p:sp>
      <p:sp>
        <p:nvSpPr>
          <p:cNvPr id="3" name="Content Placeholder 2"/>
          <p:cNvSpPr>
            <a:spLocks noGrp="1"/>
          </p:cNvSpPr>
          <p:nvPr>
            <p:ph idx="1"/>
          </p:nvPr>
        </p:nvSpPr>
        <p:spPr>
          <a:xfrm>
            <a:off x="228600" y="1506484"/>
            <a:ext cx="8229600" cy="4970515"/>
          </a:xfrm>
        </p:spPr>
        <p:txBody>
          <a:bodyPr>
            <a:noAutofit/>
          </a:bodyPr>
          <a:lstStyle/>
          <a:p>
            <a:r>
              <a:rPr lang="en-US" sz="1800" b="1" dirty="0"/>
              <a:t>Working Phase</a:t>
            </a:r>
          </a:p>
          <a:p>
            <a:pPr lvl="1"/>
            <a:r>
              <a:rPr lang="en-US" sz="1400" dirty="0"/>
              <a:t>SYP Data System – CHAF Project (CHAF – Continuous Highways Analysis Framework)</a:t>
            </a:r>
          </a:p>
          <a:p>
            <a:pPr lvl="1"/>
            <a:r>
              <a:rPr lang="en-US" sz="1400" dirty="0"/>
              <a:t>SYP Data System – Funding Authorization (All Phases)</a:t>
            </a:r>
          </a:p>
          <a:p>
            <a:pPr lvl="1"/>
            <a:r>
              <a:rPr lang="en-US" sz="1400" dirty="0"/>
              <a:t>KEPT Release 3</a:t>
            </a:r>
          </a:p>
          <a:p>
            <a:pPr lvl="1"/>
            <a:r>
              <a:rPr lang="en-US" sz="1400" dirty="0"/>
              <a:t>eConstruction Change Orders</a:t>
            </a:r>
          </a:p>
          <a:p>
            <a:pPr lvl="1"/>
            <a:r>
              <a:rPr lang="en-US" sz="1400" dirty="0"/>
              <a:t>KROWDS – Appraisals</a:t>
            </a:r>
          </a:p>
          <a:p>
            <a:pPr lvl="1"/>
            <a:r>
              <a:rPr lang="en-US" sz="1400" dirty="0"/>
              <a:t>ROW Status Report</a:t>
            </a:r>
          </a:p>
          <a:p>
            <a:pPr lvl="1"/>
            <a:r>
              <a:rPr lang="en-US" sz="1400" dirty="0"/>
              <a:t>PreCon Status </a:t>
            </a:r>
            <a:r>
              <a:rPr lang="en-US" sz="1400" dirty="0" smtClean="0"/>
              <a:t>Report Revisions (add KURTS data) </a:t>
            </a:r>
            <a:r>
              <a:rPr lang="en-US" sz="1400" dirty="0"/>
              <a:t/>
            </a:r>
            <a:br>
              <a:rPr lang="en-US" sz="1400" dirty="0"/>
            </a:br>
            <a:endParaRPr lang="en-US" sz="1400" dirty="0"/>
          </a:p>
          <a:p>
            <a:pPr marL="553212" indent="-342900">
              <a:buFont typeface="Wingdings" panose="05000000000000000000" pitchFamily="2" charset="2"/>
              <a:buChar char="§"/>
            </a:pPr>
            <a:r>
              <a:rPr lang="en-US" sz="1800" b="1" dirty="0"/>
              <a:t>Requested</a:t>
            </a:r>
          </a:p>
          <a:p>
            <a:pPr marL="845820" lvl="1" indent="-342900">
              <a:buFont typeface="Wingdings" panose="05000000000000000000" pitchFamily="2" charset="2"/>
              <a:buChar char="§"/>
            </a:pPr>
            <a:r>
              <a:rPr lang="en-US" sz="1400" dirty="0"/>
              <a:t>KYTAG Rewrite</a:t>
            </a:r>
          </a:p>
          <a:p>
            <a:pPr marL="845820" lvl="1" indent="-342900">
              <a:buFont typeface="Wingdings" panose="05000000000000000000" pitchFamily="2" charset="2"/>
              <a:buChar char="§"/>
            </a:pPr>
            <a:r>
              <a:rPr lang="en-US" sz="1400" dirty="0"/>
              <a:t>KQTL Rewrite</a:t>
            </a:r>
          </a:p>
          <a:p>
            <a:pPr marL="845820" lvl="1" indent="-342900">
              <a:buFont typeface="Wingdings" panose="05000000000000000000" pitchFamily="2" charset="2"/>
              <a:buChar char="§"/>
            </a:pPr>
            <a:r>
              <a:rPr lang="en-US" sz="1400" dirty="0"/>
              <a:t>Division of Planning Project Tracking Workflow</a:t>
            </a:r>
          </a:p>
          <a:p>
            <a:pPr marL="845820" lvl="1" indent="-342900">
              <a:buFont typeface="Wingdings" panose="05000000000000000000" pitchFamily="2" charset="2"/>
              <a:buChar char="§"/>
            </a:pPr>
            <a:r>
              <a:rPr lang="en-US" sz="1400" dirty="0"/>
              <a:t>ClearView Rewrite</a:t>
            </a:r>
          </a:p>
          <a:p>
            <a:pPr marL="845820" lvl="1" indent="-342900">
              <a:buFont typeface="Wingdings" panose="05000000000000000000" pitchFamily="2" charset="2"/>
              <a:buChar char="§"/>
            </a:pPr>
            <a:r>
              <a:rPr lang="en-US" sz="1400" dirty="0"/>
              <a:t>Professional Services Release 2</a:t>
            </a:r>
          </a:p>
          <a:p>
            <a:pPr marL="845820" lvl="1" indent="-342900">
              <a:buFont typeface="Wingdings" panose="05000000000000000000" pitchFamily="2" charset="2"/>
              <a:buChar char="§"/>
            </a:pPr>
            <a:r>
              <a:rPr lang="en-US" sz="1400" dirty="0"/>
              <a:t>Consultant Evaluation System</a:t>
            </a:r>
          </a:p>
          <a:p>
            <a:pPr marL="845820" lvl="1" indent="-342900">
              <a:buFont typeface="Wingdings" panose="05000000000000000000" pitchFamily="2" charset="2"/>
              <a:buChar char="§"/>
            </a:pPr>
            <a:r>
              <a:rPr lang="en-US" sz="1400" dirty="0"/>
              <a:t>Division of Maintenance Estimator</a:t>
            </a:r>
          </a:p>
          <a:p>
            <a:pPr marL="845820" lvl="1" indent="-342900">
              <a:buFont typeface="Wingdings" panose="05000000000000000000" pitchFamily="2" charset="2"/>
              <a:buChar char="§"/>
            </a:pPr>
            <a:r>
              <a:rPr lang="en-US" sz="1400" dirty="0"/>
              <a:t>RCI Data </a:t>
            </a:r>
            <a:r>
              <a:rPr lang="en-US" sz="1400" dirty="0" smtClean="0"/>
              <a:t>Upgrade</a:t>
            </a:r>
            <a:endParaRPr lang="en-US"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799288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peakers xmlns="b47a5aad-adfb-4dac-9d3f-47090e67d565">Heather Stout</Speakers>
    <Year xmlns="b47a5aad-adfb-4dac-9d3f-47090e67d565">2017</Year>
    <Section xmlns="b47a5aad-adfb-4dac-9d3f-47090e67d565" xsi:nil="true"/>
    <Day xmlns="b47a5aad-adfb-4dac-9d3f-47090e67d565">Tuesday</Da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55F0CA-684F-4E15-8AF1-0073F4191EC1}">
  <ds:schemaRefs>
    <ds:schemaRef ds:uri="http://purl.org/dc/elements/1.1/"/>
    <ds:schemaRef ds:uri="http://www.w3.org/XML/1998/namespace"/>
    <ds:schemaRef ds:uri="a7a960ba-92f1-46d3-9fdf-84ce9f5cc8c6"/>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03f6af15-f97c-45c7-bd5d-ac47c29cd4e2"/>
    <ds:schemaRef ds:uri="http://schemas.microsoft.com/office/2006/metadata/properties"/>
  </ds:schemaRefs>
</ds:datastoreItem>
</file>

<file path=customXml/itemProps2.xml><?xml version="1.0" encoding="utf-8"?>
<ds:datastoreItem xmlns:ds="http://schemas.openxmlformats.org/officeDocument/2006/customXml" ds:itemID="{C948B92F-46CE-4A9E-AF39-4C66DF67D72C}">
  <ds:schemaRefs>
    <ds:schemaRef ds:uri="http://schemas.microsoft.com/sharepoint/v3/contenttype/forms"/>
  </ds:schemaRefs>
</ds:datastoreItem>
</file>

<file path=customXml/itemProps3.xml><?xml version="1.0" encoding="utf-8"?>
<ds:datastoreItem xmlns:ds="http://schemas.openxmlformats.org/officeDocument/2006/customXml" ds:itemID="{CECC7EFE-F63E-49C0-A729-44CC9D56604B}"/>
</file>

<file path=docProps/app.xml><?xml version="1.0" encoding="utf-8"?>
<Properties xmlns="http://schemas.openxmlformats.org/officeDocument/2006/extended-properties" xmlns:vt="http://schemas.openxmlformats.org/officeDocument/2006/docPropsVTypes">
  <Template>Module</Template>
  <TotalTime>23333</TotalTime>
  <Words>640</Words>
  <Application>Microsoft Office PowerPoint</Application>
  <PresentationFormat>On-screen Show (4:3)</PresentationFormat>
  <Paragraphs>94</Paragraphs>
  <Slides>6</Slides>
  <Notes>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Arial Black</vt:lpstr>
      <vt:lpstr>Calibri</vt:lpstr>
      <vt:lpstr>Corbel</vt:lpstr>
      <vt:lpstr>Courier New</vt:lpstr>
      <vt:lpstr>Wingdings</vt:lpstr>
      <vt:lpstr>Wingdings 2</vt:lpstr>
      <vt:lpstr>Wingdings 3</vt:lpstr>
      <vt:lpstr>Module</vt:lpstr>
      <vt:lpstr>Highways / OIT Partnership</vt:lpstr>
      <vt:lpstr>KYTC Office of Information Technology Application Development  Project Management Process</vt:lpstr>
      <vt:lpstr>KYTC Office of Information Technology Transportation Enterprise Database Warehouse &amp; Project Management System</vt:lpstr>
      <vt:lpstr>KYTC Office of Information Technology Transportation Enterprise Database Warehouse &amp; Project Management System</vt:lpstr>
      <vt:lpstr>Office of Information Technology Project Prioritization</vt:lpstr>
      <vt:lpstr>Current Development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OIT Working for You</dc:title>
  <dc:creator>Buchholz, Gary (KYTC)</dc:creator>
  <cp:lastModifiedBy>Heather Stout</cp:lastModifiedBy>
  <cp:revision>256</cp:revision>
  <cp:lastPrinted>2017-07-13T10:49:06Z</cp:lastPrinted>
  <dcterms:created xsi:type="dcterms:W3CDTF">2006-08-16T00:00:00Z</dcterms:created>
  <dcterms:modified xsi:type="dcterms:W3CDTF">2017-08-08T16:57:49Z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